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hyperlink" Target="https://fsaid.ed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hyperlink" Target="https://bit.ly/joinfafsawebina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970" y="594643"/>
            <a:ext cx="5127674" cy="1834351"/>
          </a:xfrm>
        </p:spPr>
        <p:txBody>
          <a:bodyPr anchor="ctr">
            <a:normAutofit/>
          </a:bodyPr>
          <a:lstStyle/>
          <a:p>
            <a:r>
              <a:rPr lang="en-US" sz="9600" b="1" spc="0" dirty="0">
                <a:ln w="381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FAFSA</a:t>
            </a:r>
          </a:p>
        </p:txBody>
      </p:sp>
      <p:pic>
        <p:nvPicPr>
          <p:cNvPr id="7" name="Picture 5" descr="coronadotbirdbaseball_logo.gif">
            <a:extLst>
              <a:ext uri="{FF2B5EF4-FFF2-40B4-BE49-F238E27FC236}">
                <a16:creationId xmlns:a16="http://schemas.microsoft.com/office/drawing/2014/main" id="{36380A4D-97F8-4083-AD27-439B57E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62" r="428"/>
          <a:stretch/>
        </p:blipFill>
        <p:spPr bwMode="auto">
          <a:xfrm>
            <a:off x="-1" y="1"/>
            <a:ext cx="4635315" cy="3383280"/>
          </a:xfrm>
          <a:prstGeom prst="rect">
            <a:avLst/>
          </a:prstGeom>
          <a:noFill/>
        </p:spPr>
      </p:pic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5" b="1"/>
          <a:stretch/>
        </p:blipFill>
        <p:spPr>
          <a:xfrm>
            <a:off x="-1" y="3474720"/>
            <a:ext cx="4635315" cy="338328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2197B6-9669-4CC2-A9C9-A4487B7B1C79}"/>
              </a:ext>
            </a:extLst>
          </p:cNvPr>
          <p:cNvSpPr txBox="1"/>
          <p:nvPr/>
        </p:nvSpPr>
        <p:spPr>
          <a:xfrm>
            <a:off x="5198275" y="2458665"/>
            <a:ext cx="6095064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latin typeface="+mj-lt"/>
              </a:rPr>
              <a:t>Solicitud gratuita de ayuda federal para estudiantes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AE72A-321E-4037-86F3-13327CB3C511}"/>
              </a:ext>
            </a:extLst>
          </p:cNvPr>
          <p:cNvSpPr txBox="1"/>
          <p:nvPr/>
        </p:nvSpPr>
        <p:spPr>
          <a:xfrm>
            <a:off x="5238945" y="5075115"/>
            <a:ext cx="601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Preparatoria de Coronado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oronadotbirdbaseball_logo.gif">
            <a:extLst>
              <a:ext uri="{FF2B5EF4-FFF2-40B4-BE49-F238E27FC236}">
                <a16:creationId xmlns:a16="http://schemas.microsoft.com/office/drawing/2014/main" id="{36380A4D-97F8-4083-AD27-439B57E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62" r="428"/>
          <a:stretch/>
        </p:blipFill>
        <p:spPr bwMode="auto">
          <a:xfrm>
            <a:off x="80303" y="1736521"/>
            <a:ext cx="4635315" cy="3383280"/>
          </a:xfrm>
          <a:prstGeom prst="rect">
            <a:avLst/>
          </a:prstGeom>
          <a:noFill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6AE72A-321E-4037-86F3-13327CB3C511}"/>
              </a:ext>
            </a:extLst>
          </p:cNvPr>
          <p:cNvSpPr txBox="1"/>
          <p:nvPr/>
        </p:nvSpPr>
        <p:spPr>
          <a:xfrm>
            <a:off x="80303" y="211404"/>
            <a:ext cx="463531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Preparatoria de Coronado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BFC4E8-E8F0-4E82-B6CC-E33B6C5A8AF2}"/>
              </a:ext>
            </a:extLst>
          </p:cNvPr>
          <p:cNvSpPr txBox="1"/>
          <p:nvPr/>
        </p:nvSpPr>
        <p:spPr>
          <a:xfrm>
            <a:off x="5347558" y="1681945"/>
            <a:ext cx="60950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</a:rPr>
              <a:t>¿Qué es FAFSA?</a:t>
            </a:r>
          </a:p>
          <a:p>
            <a:endParaRPr lang="es-ES" sz="2800" b="1" dirty="0">
              <a:solidFill>
                <a:srgbClr val="002060"/>
              </a:solidFill>
            </a:endParaRPr>
          </a:p>
          <a:p>
            <a:endParaRPr lang="es-ES" sz="2800" b="1" dirty="0">
              <a:solidFill>
                <a:srgbClr val="002060"/>
              </a:solidFill>
            </a:endParaRPr>
          </a:p>
          <a:p>
            <a:r>
              <a:rPr lang="es-ES" sz="2800" b="1" dirty="0">
                <a:solidFill>
                  <a:srgbClr val="002060"/>
                </a:solidFill>
              </a:rPr>
              <a:t>¿Cuáles son los beneficios de enviar la solicitud de FAFSA?</a:t>
            </a:r>
          </a:p>
          <a:p>
            <a:endParaRPr lang="es-ES" sz="2800" b="1" dirty="0">
              <a:solidFill>
                <a:srgbClr val="002060"/>
              </a:solidFill>
            </a:endParaRPr>
          </a:p>
          <a:p>
            <a:endParaRPr lang="es-ES" sz="2800" b="1" dirty="0">
              <a:solidFill>
                <a:srgbClr val="002060"/>
              </a:solidFill>
            </a:endParaRPr>
          </a:p>
          <a:p>
            <a:r>
              <a:rPr lang="es-ES" sz="2800" b="1" dirty="0">
                <a:solidFill>
                  <a:srgbClr val="002060"/>
                </a:solidFill>
              </a:rPr>
              <a:t>Los mitos comunes asociados con  FAFSA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oronadotbirdbaseball_logo.gif">
            <a:extLst>
              <a:ext uri="{FF2B5EF4-FFF2-40B4-BE49-F238E27FC236}">
                <a16:creationId xmlns:a16="http://schemas.microsoft.com/office/drawing/2014/main" id="{36380A4D-97F8-4083-AD27-439B57E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62" r="428"/>
          <a:stretch/>
        </p:blipFill>
        <p:spPr bwMode="auto">
          <a:xfrm>
            <a:off x="80304" y="1736521"/>
            <a:ext cx="3190220" cy="3383280"/>
          </a:xfrm>
          <a:prstGeom prst="rect">
            <a:avLst/>
          </a:prstGeom>
          <a:noFill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6AE72A-321E-4037-86F3-13327CB3C511}"/>
              </a:ext>
            </a:extLst>
          </p:cNvPr>
          <p:cNvSpPr txBox="1"/>
          <p:nvPr/>
        </p:nvSpPr>
        <p:spPr>
          <a:xfrm>
            <a:off x="80303" y="211404"/>
            <a:ext cx="319022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Preparatoria de Coronado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F3B07-60DC-4D34-B8ED-FA044193205C}"/>
              </a:ext>
            </a:extLst>
          </p:cNvPr>
          <p:cNvSpPr txBox="1"/>
          <p:nvPr/>
        </p:nvSpPr>
        <p:spPr>
          <a:xfrm>
            <a:off x="3941462" y="97369"/>
            <a:ext cx="73960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Solicitud gratuita de ayuda federal para estudiantes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D030A-23D9-40C6-B90A-B3027E39206D}"/>
              </a:ext>
            </a:extLst>
          </p:cNvPr>
          <p:cNvSpPr txBox="1"/>
          <p:nvPr/>
        </p:nvSpPr>
        <p:spPr>
          <a:xfrm>
            <a:off x="3390485" y="1538616"/>
            <a:ext cx="86537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Cada año, el gobierno federal reserva más de 2 MIL MILLONES de dólares para ayudar a los estudiantes a pagar la universidad.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Hay 3 tipos básicos de ayuda disponibles a través de la solicitud FAFSA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rgbClr val="002060"/>
                </a:solidFill>
              </a:rPr>
              <a:t>SUBVENCIONES:</a:t>
            </a:r>
            <a:r>
              <a:rPr lang="es-ES" dirty="0">
                <a:solidFill>
                  <a:srgbClr val="002060"/>
                </a:solidFill>
              </a:rPr>
              <a:t> este es el dinero que se otorga y no tiene que ser devuelto</a:t>
            </a:r>
          </a:p>
          <a:p>
            <a:r>
              <a:rPr lang="es-ES" dirty="0">
                <a:solidFill>
                  <a:srgbClr val="002060"/>
                </a:solidFill>
              </a:rPr>
              <a:t>                         (La más común es la Beca </a:t>
            </a:r>
            <a:r>
              <a:rPr lang="es-ES" dirty="0" err="1">
                <a:solidFill>
                  <a:srgbClr val="002060"/>
                </a:solidFill>
              </a:rPr>
              <a:t>Pell</a:t>
            </a:r>
            <a:r>
              <a:rPr lang="es-ES" dirty="0">
                <a:solidFill>
                  <a:srgbClr val="002060"/>
                </a:solidFill>
              </a:rPr>
              <a:t>)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rgbClr val="002060"/>
                </a:solidFill>
              </a:rPr>
              <a:t>ESTUDIO DE TRABAJO: </a:t>
            </a:r>
            <a:r>
              <a:rPr lang="es-ES" dirty="0">
                <a:solidFill>
                  <a:srgbClr val="002060"/>
                </a:solidFill>
              </a:rPr>
              <a:t>los estudiantes tienen trabajos en el campus que les permiten ganar dinero para ayudar a pagar la universidad.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rgbClr val="002060"/>
                </a:solidFill>
              </a:rPr>
              <a:t>PRÉSTAMOS:</a:t>
            </a:r>
            <a:r>
              <a:rPr lang="es-ES" dirty="0">
                <a:solidFill>
                  <a:srgbClr val="002060"/>
                </a:solidFill>
              </a:rPr>
              <a:t> hay disponibles préstamos subsidiados y no subsidiados. El dinero debe reembolsarse (generalmente 6 meses después de que un estudiante deja de asistir a la escuela). Las tasas de interés son más bajas que las de un banco o cooperativa de crédito.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Préstamos subsidiados: </a:t>
            </a:r>
            <a:r>
              <a:rPr lang="es-ES" dirty="0">
                <a:solidFill>
                  <a:srgbClr val="002060"/>
                </a:solidFill>
              </a:rPr>
              <a:t>el gobierno paga intereses hasta que el estudiante comienza a pagar el préstamo. </a:t>
            </a:r>
            <a:r>
              <a:rPr lang="es-ES" b="1" dirty="0">
                <a:solidFill>
                  <a:srgbClr val="002060"/>
                </a:solidFill>
              </a:rPr>
              <a:t>Préstamo no subsidiado: </a:t>
            </a:r>
            <a:r>
              <a:rPr lang="es-ES" dirty="0">
                <a:solidFill>
                  <a:srgbClr val="002060"/>
                </a:solidFill>
              </a:rPr>
              <a:t>los intereses comienzan a acumularse una vez que se obtiene el préstamo,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oronadotbirdbaseball_logo.gif">
            <a:extLst>
              <a:ext uri="{FF2B5EF4-FFF2-40B4-BE49-F238E27FC236}">
                <a16:creationId xmlns:a16="http://schemas.microsoft.com/office/drawing/2014/main" id="{36380A4D-97F8-4083-AD27-439B57E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62" r="428"/>
          <a:stretch/>
        </p:blipFill>
        <p:spPr bwMode="auto">
          <a:xfrm>
            <a:off x="91003" y="2354665"/>
            <a:ext cx="2937777" cy="2144260"/>
          </a:xfrm>
          <a:prstGeom prst="rect">
            <a:avLst/>
          </a:prstGeom>
          <a:noFill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6AE72A-321E-4037-86F3-13327CB3C511}"/>
              </a:ext>
            </a:extLst>
          </p:cNvPr>
          <p:cNvSpPr txBox="1"/>
          <p:nvPr/>
        </p:nvSpPr>
        <p:spPr>
          <a:xfrm>
            <a:off x="91003" y="1643652"/>
            <a:ext cx="30724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Preparatoria de Coronado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3D7AC-2529-4FB3-ADAA-DAE6D92BE7C8}"/>
              </a:ext>
            </a:extLst>
          </p:cNvPr>
          <p:cNvSpPr txBox="1"/>
          <p:nvPr/>
        </p:nvSpPr>
        <p:spPr>
          <a:xfrm>
            <a:off x="91003" y="98552"/>
            <a:ext cx="12037419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FAFSA </a:t>
            </a:r>
            <a:r>
              <a:rPr kumimoji="0" lang="es-ES" sz="4400" b="1" i="0" u="none" strike="noStrike" kern="1200" cap="none" spc="0" normalizeH="0" baseline="0" noProof="0" dirty="0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¿Qué necesito para enviar el formulario FAFSA?</a:t>
            </a: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4F94D-9471-4FF9-B51E-DFAB699D9E80}"/>
              </a:ext>
            </a:extLst>
          </p:cNvPr>
          <p:cNvSpPr txBox="1"/>
          <p:nvPr/>
        </p:nvSpPr>
        <p:spPr>
          <a:xfrm>
            <a:off x="3254419" y="1643652"/>
            <a:ext cx="88465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Primero, el estudiante Y un padre deben crear cada uno su número de identificación FSA.</a:t>
            </a:r>
          </a:p>
          <a:p>
            <a:r>
              <a:rPr lang="es-ES" dirty="0">
                <a:solidFill>
                  <a:srgbClr val="002060"/>
                </a:solidFill>
              </a:rPr>
              <a:t>Vaya a </a:t>
            </a:r>
            <a:r>
              <a:rPr lang="es-E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https://fsaid.ed.</a:t>
            </a:r>
            <a:r>
              <a:rPr lang="es-E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gov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Necesitara su correo electrónico para el formulario.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Necesitara su # SS (si el padre no tiene # SS, se puede imprimir, el formulario, firmar y enviarlo por correo en lugar de enviarlo electrónicamente.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Si un padre ya creó un número de identificación de FSA para un hermano mayor, lo usará para todos sus hijos.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Necesitará</a:t>
            </a:r>
          </a:p>
          <a:p>
            <a:r>
              <a:rPr lang="es-ES" dirty="0">
                <a:solidFill>
                  <a:srgbClr val="002060"/>
                </a:solidFill>
              </a:rPr>
              <a:t>su formulario de impuesto sobre la renta enviado en abril del 2020 (para el año 2019)</a:t>
            </a:r>
          </a:p>
          <a:p>
            <a:r>
              <a:rPr lang="es-ES" dirty="0">
                <a:solidFill>
                  <a:srgbClr val="002060"/>
                </a:solidFill>
              </a:rPr>
              <a:t>Todos los formularios W-2 del 2019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Saldos de cuentas corrientes de ahorro, saldos de inversiones no relacionadas con la jubilación, bonos de ahorro, certificados de depósito, acciones, cuenta de ahorros universitarios 529). Y cualquier propiedad que posea (aparte de la casa en la que vive)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9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oronadotbirdbaseball_logo.gif">
            <a:extLst>
              <a:ext uri="{FF2B5EF4-FFF2-40B4-BE49-F238E27FC236}">
                <a16:creationId xmlns:a16="http://schemas.microsoft.com/office/drawing/2014/main" id="{36380A4D-97F8-4083-AD27-439B57E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62" r="428"/>
          <a:stretch/>
        </p:blipFill>
        <p:spPr bwMode="auto">
          <a:xfrm>
            <a:off x="110794" y="2615283"/>
            <a:ext cx="2937777" cy="2144260"/>
          </a:xfrm>
          <a:prstGeom prst="rect">
            <a:avLst/>
          </a:prstGeom>
          <a:noFill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6AE72A-321E-4037-86F3-13327CB3C511}"/>
              </a:ext>
            </a:extLst>
          </p:cNvPr>
          <p:cNvSpPr txBox="1"/>
          <p:nvPr/>
        </p:nvSpPr>
        <p:spPr>
          <a:xfrm>
            <a:off x="86950" y="1951428"/>
            <a:ext cx="30724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Preparatoria de Coronado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3D7AC-2529-4FB3-ADAA-DAE6D92BE7C8}"/>
              </a:ext>
            </a:extLst>
          </p:cNvPr>
          <p:cNvSpPr txBox="1"/>
          <p:nvPr/>
        </p:nvSpPr>
        <p:spPr>
          <a:xfrm>
            <a:off x="3048468" y="54047"/>
            <a:ext cx="609506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FAFSA VS TAFSA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DC863-30AA-40FE-AC11-978A8065F840}"/>
              </a:ext>
            </a:extLst>
          </p:cNvPr>
          <p:cNvSpPr txBox="1"/>
          <p:nvPr/>
        </p:nvSpPr>
        <p:spPr>
          <a:xfrm>
            <a:off x="65967" y="889908"/>
            <a:ext cx="12060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¿CÓMO DECIDIR QUÉ SOLICITUD DE AYUDA FINANCIERA ES ADECUADA PARA MÍ?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42F6EC-2C7F-468A-8691-73266BBA5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6846"/>
              </p:ext>
            </p:extLst>
          </p:nvPr>
        </p:nvGraphicFramePr>
        <p:xfrm>
          <a:off x="3159364" y="1898448"/>
          <a:ext cx="8902052" cy="4636149"/>
        </p:xfrm>
        <a:graphic>
          <a:graphicData uri="http://schemas.openxmlformats.org/drawingml/2006/table">
            <a:tbl>
              <a:tblPr/>
              <a:tblGrid>
                <a:gridCol w="4027134">
                  <a:extLst>
                    <a:ext uri="{9D8B030D-6E8A-4147-A177-3AD203B41FA5}">
                      <a16:colId xmlns:a16="http://schemas.microsoft.com/office/drawing/2014/main" val="1104131827"/>
                    </a:ext>
                  </a:extLst>
                </a:gridCol>
                <a:gridCol w="1964669">
                  <a:extLst>
                    <a:ext uri="{9D8B030D-6E8A-4147-A177-3AD203B41FA5}">
                      <a16:colId xmlns:a16="http://schemas.microsoft.com/office/drawing/2014/main" val="3206427226"/>
                    </a:ext>
                  </a:extLst>
                </a:gridCol>
                <a:gridCol w="2910249">
                  <a:extLst>
                    <a:ext uri="{9D8B030D-6E8A-4147-A177-3AD203B41FA5}">
                      <a16:colId xmlns:a16="http://schemas.microsoft.com/office/drawing/2014/main" val="2638313705"/>
                    </a:ext>
                  </a:extLst>
                </a:gridCol>
              </a:tblGrid>
              <a:tr h="598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noProof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 estatus migratorio</a:t>
                      </a: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noProof="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FAFSA- Requisito FEDERAL</a:t>
                      </a:r>
                      <a:endParaRPr lang="es-MX" sz="1200" noProof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200" b="1" noProof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TAFSA- Requisito del ESTADO DE TEXAS</a:t>
                      </a:r>
                      <a:endParaRPr lang="es-MX" sz="1200" noProof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9466"/>
                  </a:ext>
                </a:extLst>
              </a:tr>
              <a:tr h="172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219373"/>
                  </a:ext>
                </a:extLst>
              </a:tr>
              <a:tr h="215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Soy ciudadano de los Estados Unidos</a:t>
                      </a:r>
                      <a:endParaRPr lang="en-US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7448"/>
                  </a:ext>
                </a:extLst>
              </a:tr>
              <a:tr h="398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Soy  residente permanente con una tarjeta de registro de extranjero</a:t>
                      </a:r>
                      <a:endParaRPr lang="en-US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554"/>
                  </a:ext>
                </a:extLst>
              </a:tr>
              <a:tr h="172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578406"/>
                  </a:ext>
                </a:extLst>
              </a:tr>
              <a:tr h="1004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Soy un no ciudadano elegible con un registro de llegada / salida que muestra UNO de los siguientes:             Refugiado, asilado concedido, libertad condicional, participante cubano-haitiano</a:t>
                      </a:r>
                      <a:endParaRPr lang="en-US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53431"/>
                  </a:ext>
                </a:extLst>
              </a:tr>
              <a:tr h="172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902655"/>
                  </a:ext>
                </a:extLst>
              </a:tr>
              <a:tr h="1171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cumplo con uno de los estados anteriores: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soy ciudadano estadounidense ni residente permanente; sin embargo, he residido en Texas por más de 3 años y me gradué de una escuela secundaria de Texas</a:t>
                      </a:r>
                      <a:endParaRPr lang="en-US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4437" marR="54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513240"/>
                  </a:ext>
                </a:extLst>
              </a:tr>
              <a:tr h="669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Solicitud gratuita de ayuda federal para estudiantes</a:t>
                      </a:r>
                      <a:endParaRPr lang="en-US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7" marR="54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Texas 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Solicitud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estatal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Texas</a:t>
                      </a:r>
                    </a:p>
                  </a:txBody>
                  <a:tcPr marL="54437" marR="54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0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50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oronadotbirdbaseball_logo.gif">
            <a:extLst>
              <a:ext uri="{FF2B5EF4-FFF2-40B4-BE49-F238E27FC236}">
                <a16:creationId xmlns:a16="http://schemas.microsoft.com/office/drawing/2014/main" id="{36380A4D-97F8-4083-AD27-439B57E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62" r="428"/>
          <a:stretch/>
        </p:blipFill>
        <p:spPr bwMode="auto">
          <a:xfrm>
            <a:off x="91003" y="2354665"/>
            <a:ext cx="2937777" cy="2144260"/>
          </a:xfrm>
          <a:prstGeom prst="rect">
            <a:avLst/>
          </a:prstGeom>
          <a:noFill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6AE72A-321E-4037-86F3-13327CB3C511}"/>
              </a:ext>
            </a:extLst>
          </p:cNvPr>
          <p:cNvSpPr txBox="1"/>
          <p:nvPr/>
        </p:nvSpPr>
        <p:spPr>
          <a:xfrm>
            <a:off x="91003" y="1643652"/>
            <a:ext cx="30724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Preparatoria de Coronado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3D7AC-2529-4FB3-ADAA-DAE6D92BE7C8}"/>
              </a:ext>
            </a:extLst>
          </p:cNvPr>
          <p:cNvSpPr txBox="1"/>
          <p:nvPr/>
        </p:nvSpPr>
        <p:spPr>
          <a:xfrm>
            <a:off x="4597134" y="120467"/>
            <a:ext cx="609506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FAFSA, </a:t>
            </a:r>
            <a:r>
              <a:rPr kumimoji="0" lang="en-US" sz="4400" b="1" i="0" u="none" strike="noStrike" kern="1200" cap="none" spc="0" normalizeH="0" baseline="0" noProof="0" dirty="0" err="1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Asistencia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29B59-AF6A-4EC5-82D7-200195A9C2E7}"/>
              </a:ext>
            </a:extLst>
          </p:cNvPr>
          <p:cNvSpPr txBox="1"/>
          <p:nvPr/>
        </p:nvSpPr>
        <p:spPr>
          <a:xfrm>
            <a:off x="3254419" y="1222225"/>
            <a:ext cx="884657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</a:rPr>
              <a:t>Puede programar una cita con un asesor de ayuda financiera en UTEP </a:t>
            </a:r>
            <a:r>
              <a:rPr lang="es-ES" sz="2000" b="1" u="sng" dirty="0">
                <a:solidFill>
                  <a:srgbClr val="002060"/>
                </a:solidFill>
              </a:rPr>
              <a:t>http://bit.ly/utepvirtualhelp.</a:t>
            </a:r>
          </a:p>
          <a:p>
            <a:endParaRPr lang="es-ES" sz="2000" dirty="0">
              <a:solidFill>
                <a:srgbClr val="002060"/>
              </a:solidFill>
            </a:endParaRPr>
          </a:p>
          <a:p>
            <a:r>
              <a:rPr lang="es-ES" sz="2000" dirty="0">
                <a:solidFill>
                  <a:srgbClr val="002060"/>
                </a:solidFill>
              </a:rPr>
              <a:t>Puede programar una cita con nuestra mentora colegiada, la Sra. Angela Silva Au </a:t>
            </a:r>
            <a:r>
              <a:rPr lang="es-ES" sz="2000" b="1" u="sng" dirty="0">
                <a:solidFill>
                  <a:srgbClr val="002060"/>
                </a:solidFill>
              </a:rPr>
              <a:t>asilvaminers@gmail.com</a:t>
            </a:r>
          </a:p>
          <a:p>
            <a:endParaRPr lang="es-ES" sz="2000" dirty="0">
              <a:solidFill>
                <a:srgbClr val="002060"/>
              </a:solidFill>
            </a:endParaRPr>
          </a:p>
          <a:p>
            <a:pPr algn="ctr"/>
            <a:r>
              <a:rPr lang="es-ES" sz="2000" b="1" dirty="0">
                <a:solidFill>
                  <a:srgbClr val="002060"/>
                </a:solidFill>
              </a:rPr>
              <a:t>puede asistir a un taller de asistencia FAFSA el sábado12 Diciembre, 2020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hlinkClick r:id="rId4"/>
              </a:rPr>
              <a:t>https://bit.ly/joinfafsawebinar</a:t>
            </a:r>
            <a:r>
              <a:rPr lang="es-ES" sz="2000" b="1" dirty="0" smtClean="0">
                <a:solidFill>
                  <a:srgbClr val="002060"/>
                </a:solidFill>
              </a:rPr>
              <a:t>                     </a:t>
            </a:r>
            <a:r>
              <a:rPr lang="es-ES" sz="2000" b="1" dirty="0">
                <a:solidFill>
                  <a:srgbClr val="00B0F0"/>
                </a:solidFill>
              </a:rPr>
              <a:t>https://</a:t>
            </a:r>
            <a:r>
              <a:rPr lang="es-ES" sz="2000" b="1" dirty="0" smtClean="0">
                <a:solidFill>
                  <a:srgbClr val="00B0F0"/>
                </a:solidFill>
              </a:rPr>
              <a:t>bit.ly/joinfafsawebinar</a:t>
            </a:r>
            <a:r>
              <a:rPr lang="es-ES" sz="2000" b="1" dirty="0">
                <a:solidFill>
                  <a:srgbClr val="00B0F0"/>
                </a:solidFill>
              </a:rPr>
              <a:t>2</a:t>
            </a:r>
            <a:r>
              <a:rPr lang="es-ES" sz="2000" b="1" dirty="0" smtClean="0">
                <a:solidFill>
                  <a:srgbClr val="00B0F0"/>
                </a:solidFill>
              </a:rPr>
              <a:t>          </a:t>
            </a:r>
            <a:r>
              <a:rPr lang="es-ES" sz="2000" b="1" dirty="0" smtClean="0">
                <a:solidFill>
                  <a:srgbClr val="00B0F0"/>
                </a:solidFill>
              </a:rPr>
              <a:t>         </a:t>
            </a:r>
            <a:endParaRPr lang="es-ES" sz="2000" b="1" dirty="0">
              <a:solidFill>
                <a:srgbClr val="00B0F0"/>
              </a:solidFill>
            </a:endParaRPr>
          </a:p>
          <a:p>
            <a:pPr algn="ctr"/>
            <a:r>
              <a:rPr lang="es-ES" sz="1600" b="1" dirty="0">
                <a:solidFill>
                  <a:srgbClr val="002060"/>
                </a:solidFill>
              </a:rPr>
              <a:t>10:00 </a:t>
            </a:r>
            <a:r>
              <a:rPr lang="es-ES" sz="1600" b="1" dirty="0" smtClean="0">
                <a:solidFill>
                  <a:srgbClr val="002060"/>
                </a:solidFill>
              </a:rPr>
              <a:t>am        </a:t>
            </a:r>
            <a:r>
              <a:rPr lang="es-ES" sz="1600" b="1" dirty="0">
                <a:solidFill>
                  <a:srgbClr val="002060"/>
                </a:solidFill>
              </a:rPr>
              <a:t>	</a:t>
            </a:r>
            <a:r>
              <a:rPr lang="es-ES" sz="1600" b="1" dirty="0" smtClean="0">
                <a:solidFill>
                  <a:srgbClr val="002060"/>
                </a:solidFill>
              </a:rPr>
              <a:t>                                                      10:30 </a:t>
            </a:r>
            <a:r>
              <a:rPr lang="es-ES" sz="1600" b="1" dirty="0">
                <a:solidFill>
                  <a:srgbClr val="002060"/>
                </a:solidFill>
              </a:rPr>
              <a:t>am</a:t>
            </a:r>
          </a:p>
          <a:p>
            <a:pPr algn="ctr"/>
            <a:r>
              <a:rPr lang="es-ES" sz="1600" b="1" dirty="0">
                <a:solidFill>
                  <a:srgbClr val="002060"/>
                </a:solidFill>
              </a:rPr>
              <a:t>11:00 am	</a:t>
            </a:r>
            <a:r>
              <a:rPr lang="es-ES" sz="1600" b="1" dirty="0" smtClean="0">
                <a:solidFill>
                  <a:srgbClr val="002060"/>
                </a:solidFill>
              </a:rPr>
              <a:t>                                                                        11:30 </a:t>
            </a:r>
            <a:r>
              <a:rPr lang="es-ES" sz="1600" b="1" dirty="0">
                <a:solidFill>
                  <a:srgbClr val="002060"/>
                </a:solidFill>
              </a:rPr>
              <a:t>am</a:t>
            </a:r>
          </a:p>
          <a:p>
            <a:pPr algn="ctr"/>
            <a:r>
              <a:rPr lang="es-ES" sz="1600" b="1" dirty="0">
                <a:solidFill>
                  <a:srgbClr val="002060"/>
                </a:solidFill>
              </a:rPr>
              <a:t>12:00 pm	</a:t>
            </a:r>
            <a:r>
              <a:rPr lang="es-ES" sz="1600" b="1" dirty="0" smtClean="0">
                <a:solidFill>
                  <a:srgbClr val="002060"/>
                </a:solidFill>
              </a:rPr>
              <a:t>                                                                         12:30pm</a:t>
            </a:r>
            <a:endParaRPr lang="es-ES" sz="1600" b="1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r>
              <a:rPr lang="es-ES" sz="2000" dirty="0">
                <a:solidFill>
                  <a:srgbClr val="002060"/>
                </a:solidFill>
              </a:rPr>
              <a:t>Si asiste a una de las noches FAFSA organizadas en Coronado en diciembre o enero, recibirá una tarjeta de regalo de $ 10 para Little </a:t>
            </a:r>
            <a:r>
              <a:rPr lang="es-ES" sz="2000" dirty="0" err="1">
                <a:solidFill>
                  <a:srgbClr val="002060"/>
                </a:solidFill>
              </a:rPr>
              <a:t>Caesar's</a:t>
            </a:r>
            <a:r>
              <a:rPr lang="es-ES" sz="2000" dirty="0">
                <a:solidFill>
                  <a:srgbClr val="002060"/>
                </a:solidFill>
              </a:rPr>
              <a:t> O Starbucks</a:t>
            </a:r>
          </a:p>
          <a:p>
            <a:endParaRPr lang="es-ES" sz="2000" dirty="0">
              <a:solidFill>
                <a:srgbClr val="002060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TODOS LOS ESTUDIANTES QUE LLENEN UNA SOLICITUD FAFSA DEL 1 DE. OCTUBRE AL 15 DE ENERO SERÁN INSCRITOS EN UN SORTEO DE 5 TARJETAS DE REGALO VISA DE $ 200 !!!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3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oronadotbirdbaseball_logo.gif">
            <a:extLst>
              <a:ext uri="{FF2B5EF4-FFF2-40B4-BE49-F238E27FC236}">
                <a16:creationId xmlns:a16="http://schemas.microsoft.com/office/drawing/2014/main" id="{36380A4D-97F8-4083-AD27-439B57E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62" r="428"/>
          <a:stretch/>
        </p:blipFill>
        <p:spPr bwMode="auto">
          <a:xfrm>
            <a:off x="91003" y="2354665"/>
            <a:ext cx="2937777" cy="2144260"/>
          </a:xfrm>
          <a:prstGeom prst="rect">
            <a:avLst/>
          </a:prstGeom>
          <a:noFill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6AE72A-321E-4037-86F3-13327CB3C511}"/>
              </a:ext>
            </a:extLst>
          </p:cNvPr>
          <p:cNvSpPr txBox="1"/>
          <p:nvPr/>
        </p:nvSpPr>
        <p:spPr>
          <a:xfrm>
            <a:off x="91003" y="1643652"/>
            <a:ext cx="30724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Preparatoria de Coronado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3D7AC-2529-4FB3-ADAA-DAE6D92BE7C8}"/>
              </a:ext>
            </a:extLst>
          </p:cNvPr>
          <p:cNvSpPr txBox="1"/>
          <p:nvPr/>
        </p:nvSpPr>
        <p:spPr>
          <a:xfrm>
            <a:off x="3163417" y="212714"/>
            <a:ext cx="843207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FAFSA </a:t>
            </a:r>
            <a:r>
              <a:rPr kumimoji="0" lang="en-US" sz="4400" b="1" i="0" u="none" strike="noStrike" kern="1200" cap="none" spc="0" normalizeH="0" baseline="0" noProof="0" dirty="0" err="1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Otros</a:t>
            </a:r>
            <a:r>
              <a:rPr kumimoji="0" lang="en-US" sz="4400" b="1" i="0" u="none" strike="noStrike" kern="1200" cap="none" spc="0" normalizeH="0" baseline="0" noProof="0" dirty="0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38100">
                  <a:solidFill>
                    <a:srgbClr val="E8E3CE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recursos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22B70-F08E-40CE-B04E-5CCB445C679D}"/>
              </a:ext>
            </a:extLst>
          </p:cNvPr>
          <p:cNvSpPr txBox="1"/>
          <p:nvPr/>
        </p:nvSpPr>
        <p:spPr>
          <a:xfrm>
            <a:off x="3328023" y="1521029"/>
            <a:ext cx="877297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</a:rPr>
              <a:t>Canal de YouTube: </a:t>
            </a:r>
            <a:r>
              <a:rPr lang="es-ES" sz="2000" b="1" u="sng" dirty="0">
                <a:solidFill>
                  <a:srgbClr val="002060"/>
                </a:solidFill>
              </a:rPr>
              <a:t>http://bit.ly/fafsanightyoutube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</a:rPr>
              <a:t>Preparación para la FAFSA: creación de un video de identificación de FSA (inglés y español)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</a:rPr>
              <a:t>Video paso a paso de FAFSA (inglés y español)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</a:rPr>
              <a:t>Video paso a paso de TASFA (inglés y español)</a:t>
            </a:r>
          </a:p>
          <a:p>
            <a:endParaRPr lang="es-ES" sz="2000" dirty="0">
              <a:solidFill>
                <a:srgbClr val="002060"/>
              </a:solidFill>
            </a:endParaRPr>
          </a:p>
          <a:p>
            <a:r>
              <a:rPr lang="es-ES" sz="2000" dirty="0">
                <a:solidFill>
                  <a:srgbClr val="002060"/>
                </a:solidFill>
              </a:rPr>
              <a:t>Preguntas frecuentes sobre FAFSA (FAQ): </a:t>
            </a:r>
            <a:r>
              <a:rPr lang="es-ES" sz="2000" b="1" u="sng" dirty="0">
                <a:solidFill>
                  <a:srgbClr val="002060"/>
                </a:solidFill>
              </a:rPr>
              <a:t>http://bit.ly/utepfafsanights</a:t>
            </a:r>
          </a:p>
          <a:p>
            <a:endParaRPr lang="es-ES" sz="2000" dirty="0">
              <a:solidFill>
                <a:srgbClr val="002060"/>
              </a:solidFill>
            </a:endParaRPr>
          </a:p>
          <a:p>
            <a:r>
              <a:rPr lang="es-ES" sz="2000" b="1" u="sng" dirty="0">
                <a:solidFill>
                  <a:srgbClr val="002060"/>
                </a:solidFill>
              </a:rPr>
              <a:t>StudentAid.gov</a:t>
            </a:r>
          </a:p>
          <a:p>
            <a:endParaRPr lang="es-ES" sz="2000" dirty="0">
              <a:solidFill>
                <a:srgbClr val="002060"/>
              </a:solidFill>
            </a:endParaRPr>
          </a:p>
          <a:p>
            <a:endParaRPr lang="es-ES" sz="2000" dirty="0">
              <a:solidFill>
                <a:srgbClr val="002060"/>
              </a:solidFill>
            </a:endParaRPr>
          </a:p>
          <a:p>
            <a:r>
              <a:rPr lang="es-ES" sz="2000" dirty="0">
                <a:solidFill>
                  <a:srgbClr val="002060"/>
                </a:solidFill>
              </a:rPr>
              <a:t>Página de Schoology de la Sra. Uribe (Carpeta de la clase de 2021) Código de acceso: </a:t>
            </a:r>
            <a:r>
              <a:rPr lang="es-ES" sz="2000" b="1" dirty="0">
                <a:solidFill>
                  <a:srgbClr val="002060"/>
                </a:solidFill>
              </a:rPr>
              <a:t>MP55-Z38S-V5D6W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0927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747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Bookman Old Style</vt:lpstr>
      <vt:lpstr>Calibri</vt:lpstr>
      <vt:lpstr>Courier New</vt:lpstr>
      <vt:lpstr>Franklin Gothic Book</vt:lpstr>
      <vt:lpstr>Times New Roman</vt:lpstr>
      <vt:lpstr>Wingdings</vt:lpstr>
      <vt:lpstr>1_RetrospectVTI</vt:lpstr>
      <vt:lpstr>FAFSA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FAFSA</dc:title>
  <dc:creator>Felipe Salinas</dc:creator>
  <cp:lastModifiedBy>Sharon Uribe</cp:lastModifiedBy>
  <cp:revision>16</cp:revision>
  <dcterms:created xsi:type="dcterms:W3CDTF">2020-11-17T15:59:18Z</dcterms:created>
  <dcterms:modified xsi:type="dcterms:W3CDTF">2020-12-03T01:20:27Z</dcterms:modified>
</cp:coreProperties>
</file>