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said.ed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silvaminers@gmail.com" TargetMode="External"/><Relationship Id="rId2" Type="http://schemas.openxmlformats.org/officeDocument/2006/relationships/hyperlink" Target="http://bit.ly/utepvirtualhel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t.ly/joinfafsawebina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utepfafsanights" TargetMode="External"/><Relationship Id="rId2" Type="http://schemas.openxmlformats.org/officeDocument/2006/relationships/hyperlink" Target="http://bit.ly/fafsanightyoutu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vents.utep.edu/event/financialaidfridays#.X7L9MchKjI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914400"/>
            <a:ext cx="8915399" cy="170760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FAFSA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066144"/>
            <a:ext cx="8915399" cy="208062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FAFSA?</a:t>
            </a:r>
          </a:p>
          <a:p>
            <a:endParaRPr lang="en-US" dirty="0"/>
          </a:p>
          <a:p>
            <a:r>
              <a:rPr lang="en-US" dirty="0" smtClean="0"/>
              <a:t>What are the benefits of submitting a FAFSA</a:t>
            </a:r>
          </a:p>
          <a:p>
            <a:endParaRPr lang="en-US" dirty="0"/>
          </a:p>
          <a:p>
            <a:r>
              <a:rPr lang="en-US" dirty="0" smtClean="0"/>
              <a:t>Common Myths associated with the FAFSA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1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2772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FAFSA</a:t>
            </a:r>
            <a:r>
              <a:rPr lang="en-US" dirty="0" smtClean="0"/>
              <a:t>-Free Application for Federal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Student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863" y="2009503"/>
            <a:ext cx="10162903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Each year the Federal Government sets aside over </a:t>
            </a:r>
            <a:r>
              <a:rPr lang="en-US" sz="2000" b="1" dirty="0" smtClean="0"/>
              <a:t>2 BILLION dollars </a:t>
            </a:r>
            <a:r>
              <a:rPr lang="en-US" sz="2000" dirty="0" smtClean="0"/>
              <a:t>to helps students pay for college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There are 3 basic types of aid available through the FAFSA application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 smtClean="0"/>
              <a:t>GRANTS</a:t>
            </a:r>
            <a:r>
              <a:rPr lang="en-US" sz="2000" dirty="0" smtClean="0"/>
              <a:t>- This is money that is awarded that does not have to be paid back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(Most common is the Pell Grant)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 smtClean="0"/>
              <a:t>WORK STUDY</a:t>
            </a:r>
            <a:r>
              <a:rPr lang="en-US" sz="2000" dirty="0" smtClean="0"/>
              <a:t>- Students have jobs on campus that allow them to earn money                  					to help pay for school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 smtClean="0"/>
              <a:t>LOANS</a:t>
            </a:r>
            <a:r>
              <a:rPr lang="en-US" sz="2000" dirty="0" smtClean="0"/>
              <a:t>- Subsidized and Un-Subsidized Loans are available.  Money has to be 	                repaid (generally 6 months after a students stops attending school).  	                Interest rates are lower than a Bank or Credit Union.</a:t>
            </a:r>
          </a:p>
          <a:p>
            <a:pPr marL="0" indent="0">
              <a:buNone/>
            </a:pPr>
            <a:r>
              <a:rPr lang="en-US" sz="2000" b="1" dirty="0" smtClean="0"/>
              <a:t>Subsidized Loans</a:t>
            </a:r>
            <a:r>
              <a:rPr lang="en-US" sz="2000" dirty="0"/>
              <a:t>-</a:t>
            </a:r>
            <a:r>
              <a:rPr lang="en-US" sz="2000" dirty="0" smtClean="0"/>
              <a:t>Government pays interest until student starts repaying the loan. </a:t>
            </a:r>
            <a:r>
              <a:rPr lang="en-US" sz="2000" b="1" dirty="0" smtClean="0"/>
              <a:t>Un-Subsidized Loan</a:t>
            </a:r>
            <a:r>
              <a:rPr lang="en-US" sz="2000" dirty="0" smtClean="0"/>
              <a:t>-</a:t>
            </a:r>
            <a:r>
              <a:rPr lang="en-US" sz="2000" b="1" dirty="0" smtClean="0"/>
              <a:t> </a:t>
            </a:r>
            <a:r>
              <a:rPr lang="en-US" sz="2000" dirty="0" smtClean="0"/>
              <a:t>Interest begins accruing once the loan is taken out,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929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          FAFSA</a:t>
            </a:r>
            <a:endParaRPr lang="en-US" sz="8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MYTHS                       VS.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10790" y="2548966"/>
            <a:ext cx="4833256" cy="43090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“FAFSA takes forever to fill out and it’s hard to do”.</a:t>
            </a:r>
          </a:p>
          <a:p>
            <a:r>
              <a:rPr lang="en-US" dirty="0" smtClean="0"/>
              <a:t>“My parents make too much money-I won’t qualify for aid”.</a:t>
            </a:r>
          </a:p>
          <a:p>
            <a:endParaRPr lang="en-US" dirty="0"/>
          </a:p>
          <a:p>
            <a:r>
              <a:rPr lang="en-US" dirty="0" smtClean="0"/>
              <a:t>“Only students with good grades get financial aid”.</a:t>
            </a:r>
          </a:p>
          <a:p>
            <a:r>
              <a:rPr lang="en-US" dirty="0" smtClean="0"/>
              <a:t>“My parents are not US Citizens so there is no way I will get aid”.</a:t>
            </a:r>
          </a:p>
          <a:p>
            <a:r>
              <a:rPr lang="en-US" dirty="0" smtClean="0"/>
              <a:t>My ethnicity or age makes me in eligible for federal student aid.</a:t>
            </a:r>
          </a:p>
          <a:p>
            <a:r>
              <a:rPr lang="en-US" dirty="0" smtClean="0"/>
              <a:t>It doesn’t matter when you submit the FAFSA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 FACTS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40665" y="2545737"/>
            <a:ext cx="5025043" cy="4309034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If you have 30 minutes-you have time. Free assistance is available to help.</a:t>
            </a:r>
          </a:p>
          <a:p>
            <a:r>
              <a:rPr lang="en-US" sz="1600" dirty="0" smtClean="0"/>
              <a:t>There is no income cut-off to qualify for federal aid.  Also, state and school aid (including academic scholarships) are awarded with FAFSA Submission</a:t>
            </a:r>
          </a:p>
          <a:p>
            <a:r>
              <a:rPr lang="en-US" sz="1600" dirty="0" smtClean="0"/>
              <a:t>Most federal aid don’t take grades into consideration</a:t>
            </a:r>
          </a:p>
          <a:p>
            <a:r>
              <a:rPr lang="en-US" sz="1600" dirty="0" smtClean="0"/>
              <a:t>Your parent’s citizenship is NOT a factor and the form doesn’t even ask you about it.</a:t>
            </a:r>
          </a:p>
          <a:p>
            <a:r>
              <a:rPr lang="en-US" sz="1600" dirty="0" smtClean="0"/>
              <a:t>There are eligibility requirements but age and ethnicity are not considered.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The sooner you submit the FAFSA the more likely you are to get aid.  </a:t>
            </a:r>
            <a:r>
              <a:rPr lang="en-US" sz="1600" b="1" dirty="0" smtClean="0"/>
              <a:t>The priority date in Texas is JANUARY 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9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FAFSA</a:t>
            </a:r>
            <a:r>
              <a:rPr lang="en-US" dirty="0" smtClean="0"/>
              <a:t>-What do I need to submit a FAFSA?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167" y="1702524"/>
            <a:ext cx="10702834" cy="5155475"/>
          </a:xfrm>
        </p:spPr>
        <p:txBody>
          <a:bodyPr/>
          <a:lstStyle/>
          <a:p>
            <a:r>
              <a:rPr lang="en-US" sz="2400" b="1" dirty="0" smtClean="0"/>
              <a:t>First, the student AND a parent must each create an FSA ID number. </a:t>
            </a:r>
          </a:p>
          <a:p>
            <a:r>
              <a:rPr lang="en-US" sz="2000" b="1" dirty="0"/>
              <a:t>Go to </a:t>
            </a:r>
            <a:r>
              <a:rPr lang="en-US" sz="2000" b="1" dirty="0" smtClean="0"/>
              <a:t>        </a:t>
            </a:r>
            <a:r>
              <a:rPr lang="en-US" sz="2000" b="1" dirty="0" smtClean="0">
                <a:hlinkClick r:id="rId2"/>
              </a:rPr>
              <a:t>https</a:t>
            </a:r>
            <a:r>
              <a:rPr lang="en-US" sz="2000" b="1" dirty="0">
                <a:hlinkClick r:id="rId2"/>
              </a:rPr>
              <a:t>://</a:t>
            </a:r>
            <a:r>
              <a:rPr lang="en-US" sz="2000" b="1" dirty="0" smtClean="0">
                <a:hlinkClick r:id="rId2"/>
              </a:rPr>
              <a:t>fsaid.ed.gov</a:t>
            </a:r>
            <a:r>
              <a:rPr lang="en-US" sz="2000" b="1" dirty="0" smtClean="0"/>
              <a:t>  </a:t>
            </a:r>
          </a:p>
          <a:p>
            <a:pPr lvl="1"/>
            <a:r>
              <a:rPr lang="en-US" sz="1800" dirty="0"/>
              <a:t>Need an e-mail to do this</a:t>
            </a:r>
          </a:p>
          <a:p>
            <a:pPr lvl="1"/>
            <a:r>
              <a:rPr lang="en-US" sz="1800" dirty="0"/>
              <a:t>Need a SS# to do this (If parent does not have a SS# a FAFSA can  be printed, signed and mailed instead of submitting it electronically. </a:t>
            </a:r>
          </a:p>
          <a:p>
            <a:pPr lvl="1"/>
            <a:r>
              <a:rPr lang="en-US" sz="1800" dirty="0"/>
              <a:t>If a parent already created an FSA ID# for an older sibling they will use that one for all of their </a:t>
            </a:r>
            <a:r>
              <a:rPr lang="en-US" sz="1800" dirty="0" smtClean="0"/>
              <a:t>children</a:t>
            </a:r>
            <a:endParaRPr lang="en-US" sz="2000" b="1" dirty="0" smtClean="0"/>
          </a:p>
          <a:p>
            <a:r>
              <a:rPr lang="en-US" sz="2000" b="1" dirty="0" smtClean="0"/>
              <a:t>You will need </a:t>
            </a:r>
          </a:p>
          <a:p>
            <a:pPr lvl="1"/>
            <a:r>
              <a:rPr lang="en-US" sz="1800" dirty="0" smtClean="0"/>
              <a:t>your Income </a:t>
            </a:r>
            <a:r>
              <a:rPr lang="en-US" sz="1800" dirty="0"/>
              <a:t>T</a:t>
            </a:r>
            <a:r>
              <a:rPr lang="en-US" sz="1800" dirty="0" smtClean="0"/>
              <a:t>ax form submitted in April of 2020 (For the year 2019)</a:t>
            </a:r>
          </a:p>
          <a:p>
            <a:pPr lvl="1"/>
            <a:r>
              <a:rPr lang="en-US" sz="1800" dirty="0" smtClean="0"/>
              <a:t>All 2019 W-2 Forms</a:t>
            </a:r>
          </a:p>
          <a:p>
            <a:pPr lvl="1"/>
            <a:r>
              <a:rPr lang="en-US" sz="1800" dirty="0" smtClean="0"/>
              <a:t>Checking and Savings account balances</a:t>
            </a:r>
          </a:p>
          <a:p>
            <a:pPr lvl="1"/>
            <a:r>
              <a:rPr lang="en-US" sz="1800" dirty="0" smtClean="0"/>
              <a:t>Balances of Non-Retirement Investments (</a:t>
            </a:r>
            <a:r>
              <a:rPr lang="en-US" sz="1200" dirty="0" smtClean="0"/>
              <a:t>Money market, Savings Bond, CD’s, stocks, 529 college savings acct.)</a:t>
            </a:r>
          </a:p>
          <a:p>
            <a:pPr lvl="1"/>
            <a:r>
              <a:rPr lang="en-US" sz="1800" dirty="0" smtClean="0"/>
              <a:t>Any property owned (aside from the home you live in)</a:t>
            </a:r>
          </a:p>
        </p:txBody>
      </p:sp>
    </p:spTree>
    <p:extLst>
      <p:ext uri="{BB962C8B-B14F-4D97-AF65-F5344CB8AC3E}">
        <p14:creationId xmlns:p14="http://schemas.microsoft.com/office/powerpoint/2010/main" val="129184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3048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latin typeface="Britannic Bold" pitchFamily="34" charset="0"/>
                <a:ea typeface="Calibri" pitchFamily="34" charset="0"/>
                <a:cs typeface="Times New Roman" pitchFamily="18" charset="0"/>
              </a:rPr>
              <a:t>FAFSA  VS TAFSA</a:t>
            </a:r>
            <a:endParaRPr lang="en-US" sz="4800" dirty="0">
              <a:solidFill>
                <a:srgbClr val="00B0F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40502"/>
              </p:ext>
            </p:extLst>
          </p:nvPr>
        </p:nvGraphicFramePr>
        <p:xfrm>
          <a:off x="2645313" y="2153624"/>
          <a:ext cx="6858000" cy="4677573"/>
        </p:xfrm>
        <a:graphic>
          <a:graphicData uri="http://schemas.openxmlformats.org/drawingml/2006/table">
            <a:tbl>
              <a:tblPr/>
              <a:tblGrid>
                <a:gridCol w="363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0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My Residency Status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FAFSA-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Requirements FEDERAL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TAFSA-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Requirements STATE OF TEXAS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 am a U.S. Citizen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 am a Permanent Resident with an Alien Registration Card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 am an eligible noncitizen with an Arrival/Departure Record Showing ONE of the following: 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Refugee, Asylum Granted, Parolee, Cuban-Haitian entrant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19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 NOT meet one of the statuses above: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 am not a US Citizen or Permanent Resident; however I have resided in Texas for over 3 years and graduated from a Texas High School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9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Free Application for </a:t>
                      </a:r>
                      <a:r>
                        <a:rPr lang="en-US" sz="900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Federal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Student Aid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Texas A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Texas Application for</a:t>
                      </a:r>
                      <a:r>
                        <a:rPr lang="en-US" sz="900" u="sng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State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37" marR="544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177145" y="1471748"/>
            <a:ext cx="86519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1600" b="1" dirty="0">
                <a:solidFill>
                  <a:srgbClr val="00B0F0"/>
                </a:solidFill>
                <a:latin typeface="Arial" pitchFamily="34" charset="0"/>
                <a:ea typeface="Times New Roman" pitchFamily="18" charset="0"/>
              </a:rPr>
              <a:t>HOW TO DECIDE WHICH FINANCIAL AID APPLICATION IS RIGHT FOR ME?</a:t>
            </a:r>
            <a:endParaRPr lang="en-US" dirty="0">
              <a:solidFill>
                <a:srgbClr val="00B0F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1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280890"/>
          </a:xfrm>
        </p:spPr>
        <p:txBody>
          <a:bodyPr/>
          <a:lstStyle/>
          <a:p>
            <a:r>
              <a:rPr lang="en-US" sz="6000" dirty="0" smtClean="0"/>
              <a:t>FAFSA</a:t>
            </a:r>
            <a:r>
              <a:rPr lang="en-US" dirty="0" smtClean="0"/>
              <a:t>-Assistance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515" y="1058091"/>
            <a:ext cx="9415554" cy="5799909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You can schedule an appointment with a financial aid advisor at UTEP   </a:t>
            </a:r>
            <a:r>
              <a:rPr lang="en-US" sz="2000" dirty="0" smtClean="0"/>
              <a:t>	     			</a:t>
            </a:r>
            <a:r>
              <a:rPr lang="en-US" sz="2000" b="1" dirty="0" smtClean="0">
                <a:solidFill>
                  <a:srgbClr val="0070C0"/>
                </a:solidFill>
                <a:hlinkClick r:id="rId2"/>
              </a:rPr>
              <a:t>http://</a:t>
            </a:r>
            <a:r>
              <a:rPr lang="en-US" sz="2000" b="1" dirty="0" smtClean="0">
                <a:solidFill>
                  <a:srgbClr val="0070C0"/>
                </a:solidFill>
                <a:hlinkClick r:id="rId2"/>
              </a:rPr>
              <a:t>bit.ly/utepvirtualhelp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You can schedule an appointment with our Collegiate Mentor                           </a:t>
            </a:r>
            <a:r>
              <a:rPr lang="en-US" sz="2000" dirty="0" smtClean="0">
                <a:solidFill>
                  <a:schemeClr val="tx1"/>
                </a:solidFill>
              </a:rPr>
              <a:t>Ms. Angela Silva Au  </a:t>
            </a:r>
            <a:r>
              <a:rPr lang="en-US" sz="2000" b="1" dirty="0" smtClean="0">
                <a:solidFill>
                  <a:srgbClr val="00B0F0"/>
                </a:solidFill>
                <a:hlinkClick r:id="rId3"/>
              </a:rPr>
              <a:t>asilvaminers@gmail.com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You can attend a FAFSA assistance workshop on Saturday, December 12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000" b="1" dirty="0" smtClean="0">
                <a:solidFill>
                  <a:schemeClr val="tx1"/>
                </a:solidFill>
              </a:rPr>
              <a:t>.  There are sessions </a:t>
            </a:r>
            <a:r>
              <a:rPr lang="en-US" sz="2000" b="1" dirty="0" smtClean="0">
                <a:solidFill>
                  <a:schemeClr val="tx1"/>
                </a:solidFill>
              </a:rPr>
              <a:t>at: </a:t>
            </a:r>
          </a:p>
          <a:p>
            <a:r>
              <a:rPr lang="es-ES" sz="2000" b="1" dirty="0">
                <a:solidFill>
                  <a:srgbClr val="002060"/>
                </a:solidFill>
                <a:hlinkClick r:id="rId4"/>
              </a:rPr>
              <a:t>https://bit.ly/joinfafsawebinar</a:t>
            </a:r>
            <a:r>
              <a:rPr lang="es-ES" sz="2000" b="1" dirty="0">
                <a:solidFill>
                  <a:srgbClr val="002060"/>
                </a:solidFill>
              </a:rPr>
              <a:t>                     </a:t>
            </a:r>
            <a:r>
              <a:rPr lang="es-ES" sz="2000" b="1" dirty="0">
                <a:solidFill>
                  <a:srgbClr val="00B0F0"/>
                </a:solidFill>
              </a:rPr>
              <a:t>https://bit.ly/joinfafsawebinar2                  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10:00 </a:t>
            </a:r>
            <a:r>
              <a:rPr lang="en-US" sz="2000" b="1" dirty="0" smtClean="0">
                <a:solidFill>
                  <a:schemeClr val="tx1"/>
                </a:solidFill>
              </a:rPr>
              <a:t>AM            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10:30 </a:t>
            </a:r>
            <a:r>
              <a:rPr lang="en-US" sz="2000" b="1" dirty="0" smtClean="0">
                <a:solidFill>
                  <a:schemeClr val="tx1"/>
                </a:solidFill>
              </a:rPr>
              <a:t>AM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11:00 </a:t>
            </a:r>
            <a:r>
              <a:rPr lang="en-US" sz="2000" b="1" dirty="0" smtClean="0">
                <a:solidFill>
                  <a:schemeClr val="tx1"/>
                </a:solidFill>
              </a:rPr>
              <a:t>AM             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11:30 </a:t>
            </a:r>
            <a:r>
              <a:rPr lang="en-US" sz="2000" b="1" dirty="0" smtClean="0">
                <a:solidFill>
                  <a:schemeClr val="tx1"/>
                </a:solidFill>
              </a:rPr>
              <a:t>AM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12:00 </a:t>
            </a:r>
            <a:r>
              <a:rPr lang="en-US" sz="2000" b="1" dirty="0" smtClean="0">
                <a:solidFill>
                  <a:schemeClr val="tx1"/>
                </a:solidFill>
              </a:rPr>
              <a:t>PM		    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12:30 </a:t>
            </a:r>
            <a:r>
              <a:rPr lang="en-US" sz="2000" b="1" dirty="0" smtClean="0">
                <a:solidFill>
                  <a:schemeClr val="tx1"/>
                </a:solidFill>
              </a:rPr>
              <a:t>PM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Students who complete a FAFSA application from December 2-January 15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Will receive a $10 gift card to Little Caesar’s OR Starbucks</a:t>
            </a:r>
            <a:endParaRPr lang="en-US" sz="1600" b="1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ALL STUDENTS WHO COMPLETE A FAFSA APPLICATION FROM OCTOBER 1-JANUARY 15 WILL BE ENTERED INTO A DRAWING FOR 5 $200 VISA GIFT CARDS!!!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2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FAFSA</a:t>
            </a:r>
            <a:r>
              <a:rPr lang="en-US" dirty="0" smtClean="0"/>
              <a:t>-Other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926" y="2133599"/>
            <a:ext cx="10337074" cy="4619897"/>
          </a:xfrm>
        </p:spPr>
        <p:txBody>
          <a:bodyPr/>
          <a:lstStyle/>
          <a:p>
            <a:r>
              <a:rPr lang="en-US" dirty="0" smtClean="0"/>
              <a:t>You Tube Channel</a:t>
            </a:r>
            <a:r>
              <a:rPr lang="en-US" b="1" dirty="0" smtClean="0"/>
              <a:t>:   </a:t>
            </a:r>
            <a:r>
              <a:rPr lang="en-US" b="1" dirty="0" smtClean="0">
                <a:hlinkClick r:id="rId2"/>
              </a:rPr>
              <a:t>http://bit.ly/fafsanightyoutube</a:t>
            </a:r>
            <a:endParaRPr lang="en-US" b="1" dirty="0" smtClean="0"/>
          </a:p>
          <a:p>
            <a:pPr lvl="2"/>
            <a:r>
              <a:rPr lang="en-US" dirty="0" smtClean="0"/>
              <a:t>Preparing for the FAFSA – Creating an FSA ID Video (English and Spanish)</a:t>
            </a:r>
          </a:p>
          <a:p>
            <a:pPr lvl="2"/>
            <a:r>
              <a:rPr lang="en-US" dirty="0" smtClean="0"/>
              <a:t>FAFSA Step-By-Step Video (English and Spanish)</a:t>
            </a:r>
          </a:p>
          <a:p>
            <a:pPr lvl="2"/>
            <a:r>
              <a:rPr lang="en-US" dirty="0" smtClean="0"/>
              <a:t>TASFA Step-By-Step Video (English and Spanish)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FAFSA Frequently asked questions (FAQ):  </a:t>
            </a:r>
            <a:r>
              <a:rPr lang="en-US" b="1" dirty="0" smtClean="0">
                <a:solidFill>
                  <a:srgbClr val="00B0F0"/>
                </a:solidFill>
                <a:hlinkClick r:id="rId3"/>
              </a:rPr>
              <a:t>http://bit.ly/utepfafsanights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Financial Aid Friday’s  </a:t>
            </a:r>
            <a:r>
              <a:rPr lang="en-US" b="1" dirty="0">
                <a:solidFill>
                  <a:srgbClr val="00B0F0"/>
                </a:solidFill>
                <a:hlinkClick r:id="rId4"/>
              </a:rPr>
              <a:t>https://events.utep.edu/event/financialaidfridays#.X7L9MchKjIU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dirty="0"/>
          </a:p>
          <a:p>
            <a:r>
              <a:rPr lang="en-US" b="1" dirty="0" smtClean="0">
                <a:solidFill>
                  <a:srgbClr val="00B0F0"/>
                </a:solidFill>
              </a:rPr>
              <a:t>StudentAid.gov</a:t>
            </a:r>
          </a:p>
          <a:p>
            <a:endParaRPr lang="en-US" dirty="0"/>
          </a:p>
          <a:p>
            <a:r>
              <a:rPr lang="en-US" dirty="0" smtClean="0"/>
              <a:t>Mrs. Uribe’s Schoology Page (Class of 2021 Folder) Access Code:  </a:t>
            </a:r>
            <a:r>
              <a:rPr lang="en-US" b="1" dirty="0">
                <a:solidFill>
                  <a:srgbClr val="00B0F0"/>
                </a:solidFill>
              </a:rPr>
              <a:t>MP55-Z38S-V5D6W</a:t>
            </a:r>
            <a:endParaRPr lang="en-US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792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</TotalTime>
  <Words>841</Words>
  <Application>Microsoft Office PowerPoint</Application>
  <PresentationFormat>Widescreen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Britannic Bold</vt:lpstr>
      <vt:lpstr>Calibri</vt:lpstr>
      <vt:lpstr>Century Gothic</vt:lpstr>
      <vt:lpstr>Symbol</vt:lpstr>
      <vt:lpstr>Times New Roman</vt:lpstr>
      <vt:lpstr>Wingdings 3</vt:lpstr>
      <vt:lpstr>Wisp</vt:lpstr>
      <vt:lpstr>FAFSA</vt:lpstr>
      <vt:lpstr>FAFSA-Free Application for Federal                      Student Aid</vt:lpstr>
      <vt:lpstr>          FAFSA</vt:lpstr>
      <vt:lpstr>FAFSA-What do I need to submit a FAFSA?</vt:lpstr>
      <vt:lpstr>PowerPoint Presentation</vt:lpstr>
      <vt:lpstr>FAFSA-Assistance </vt:lpstr>
      <vt:lpstr>FAFSA-Other resources</vt:lpstr>
    </vt:vector>
  </TitlesOfParts>
  <Company>EPISD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FAFSA</dc:title>
  <dc:creator>Sharon Uribe</dc:creator>
  <cp:lastModifiedBy>Sharon Uribe</cp:lastModifiedBy>
  <cp:revision>18</cp:revision>
  <dcterms:created xsi:type="dcterms:W3CDTF">2020-11-16T19:53:13Z</dcterms:created>
  <dcterms:modified xsi:type="dcterms:W3CDTF">2020-12-03T01:22:28Z</dcterms:modified>
</cp:coreProperties>
</file>